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media/image32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50"/>
  </p:notesMasterIdLst>
  <p:handoutMasterIdLst>
    <p:handoutMasterId r:id="rId51"/>
  </p:handoutMasterIdLst>
  <p:sldIdLst>
    <p:sldId id="307" r:id="rId2"/>
    <p:sldId id="274" r:id="rId3"/>
    <p:sldId id="276" r:id="rId4"/>
    <p:sldId id="279" r:id="rId5"/>
    <p:sldId id="283" r:id="rId6"/>
    <p:sldId id="319" r:id="rId7"/>
    <p:sldId id="320" r:id="rId8"/>
    <p:sldId id="281" r:id="rId9"/>
    <p:sldId id="313" r:id="rId10"/>
    <p:sldId id="285" r:id="rId11"/>
    <p:sldId id="280" r:id="rId12"/>
    <p:sldId id="277" r:id="rId13"/>
    <p:sldId id="284" r:id="rId14"/>
    <p:sldId id="275" r:id="rId15"/>
    <p:sldId id="278" r:id="rId16"/>
    <p:sldId id="282" r:id="rId17"/>
    <p:sldId id="309" r:id="rId18"/>
    <p:sldId id="295" r:id="rId19"/>
    <p:sldId id="289" r:id="rId20"/>
    <p:sldId id="290" r:id="rId21"/>
    <p:sldId id="291" r:id="rId22"/>
    <p:sldId id="292" r:id="rId23"/>
    <p:sldId id="293" r:id="rId24"/>
    <p:sldId id="294" r:id="rId25"/>
    <p:sldId id="286" r:id="rId26"/>
    <p:sldId id="287" r:id="rId27"/>
    <p:sldId id="288" r:id="rId28"/>
    <p:sldId id="296" r:id="rId29"/>
    <p:sldId id="321" r:id="rId30"/>
    <p:sldId id="322" r:id="rId31"/>
    <p:sldId id="297" r:id="rId32"/>
    <p:sldId id="298" r:id="rId33"/>
    <p:sldId id="299" r:id="rId34"/>
    <p:sldId id="300" r:id="rId35"/>
    <p:sldId id="304" r:id="rId36"/>
    <p:sldId id="305" r:id="rId37"/>
    <p:sldId id="311" r:id="rId38"/>
    <p:sldId id="303" r:id="rId39"/>
    <p:sldId id="302" r:id="rId40"/>
    <p:sldId id="301" r:id="rId41"/>
    <p:sldId id="308" r:id="rId42"/>
    <p:sldId id="312" r:id="rId43"/>
    <p:sldId id="310" r:id="rId44"/>
    <p:sldId id="317" r:id="rId45"/>
    <p:sldId id="315" r:id="rId46"/>
    <p:sldId id="314" r:id="rId47"/>
    <p:sldId id="318" r:id="rId48"/>
    <p:sldId id="306" r:id="rId49"/>
  </p:sldIdLst>
  <p:sldSz cx="11522075" cy="6480175"/>
  <p:notesSz cx="6858000" cy="9144000"/>
  <p:custDataLst>
    <p:tags r:id="rId52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1" orient="horz" pos="703" userDrawn="1">
          <p15:clr>
            <a:srgbClr val="A4A3A4"/>
          </p15:clr>
        </p15:guide>
        <p15:guide id="12" orient="horz" pos="3493" userDrawn="1">
          <p15:clr>
            <a:srgbClr val="A4A3A4"/>
          </p15:clr>
        </p15:guide>
        <p15:guide id="13" orient="horz" pos="3719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>
    <p:extLst>
      <p:ext uri="{19B8F6BF-5375-455C-9EA6-DF929625EA0E}">
        <p15:presenceInfo xmlns:p15="http://schemas.microsoft.com/office/powerpoint/2012/main" userId="S-1-5-21-2562659868-2832382953-3754756864-11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E20074"/>
    <a:srgbClr val="E20000"/>
    <a:srgbClr val="992C99"/>
    <a:srgbClr val="4B4B4B"/>
    <a:srgbClr val="C4C4C4"/>
    <a:srgbClr val="00FFFF"/>
    <a:srgbClr val="E1E1E1"/>
    <a:srgbClr val="DEDED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97" autoAdjust="0"/>
    <p:restoredTop sz="94620" autoAdjust="0"/>
  </p:normalViewPr>
  <p:slideViewPr>
    <p:cSldViewPr snapToGrid="0" snapToObjects="1">
      <p:cViewPr varScale="1">
        <p:scale>
          <a:sx n="121" d="100"/>
          <a:sy n="121" d="100"/>
        </p:scale>
        <p:origin x="1068" y="96"/>
      </p:cViewPr>
      <p:guideLst>
        <p:guide orient="horz" pos="204"/>
        <p:guide orient="horz" pos="2041"/>
        <p:guide orient="horz" pos="930"/>
        <p:guide orient="horz" pos="3266"/>
        <p:guide orient="horz" pos="703"/>
        <p:guide orient="horz" pos="3493"/>
        <p:guide orient="horz" pos="3719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45" d="100"/>
          <a:sy n="45" d="100"/>
        </p:scale>
        <p:origin x="-2970" y="-96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‹Nr.›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31B8DFA5-5297-4A90-A936-B42D90409571}" type="datetimeFigureOut">
              <a:rPr lang="de-DE"/>
              <a:pPr/>
              <a:t>24.08.2017</a:t>
            </a:fld>
            <a:endParaRPr lang="de-DE"/>
          </a:p>
        </p:txBody>
      </p:sp>
      <p:sp>
        <p:nvSpPr>
          <p:cNvPr id="21094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79425" y="371475"/>
            <a:ext cx="5899150" cy="3319463"/>
          </a:xfrm>
          <a:noFill/>
          <a:ln>
            <a:miter lim="800000"/>
            <a:headEnd/>
            <a:tailEnd/>
          </a:ln>
        </p:spPr>
      </p:sp>
      <p:sp>
        <p:nvSpPr>
          <p:cNvPr id="21094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77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6.xml"/><Relationship Id="rId7" Type="http://schemas.openxmlformats.org/officeDocument/2006/relationships/oleObject" Target="../embeddings/oleObject4.bin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4.emf"/><Relationship Id="rId5" Type="http://schemas.openxmlformats.org/officeDocument/2006/relationships/tags" Target="../tags/tag8.xml"/><Relationship Id="rId10" Type="http://schemas.openxmlformats.org/officeDocument/2006/relationships/image" Target="../media/image3.emf"/><Relationship Id="rId4" Type="http://schemas.openxmlformats.org/officeDocument/2006/relationships/tags" Target="../tags/tag7.xml"/><Relationship Id="rId9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411589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1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231" y="1350000"/>
            <a:ext cx="10872000" cy="219283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lang="en-US" sz="4800" dirty="0">
                <a:latin typeface="TeleGrotesk Headline" pitchFamily="2" charset="0"/>
              </a:rPr>
              <a:t>Maximum of 3 lines</a:t>
            </a:r>
            <a:br>
              <a:rPr lang="en-US" sz="4800" dirty="0">
                <a:latin typeface="TeleGrotesk Headline" pitchFamily="2" charset="0"/>
              </a:rPr>
            </a:br>
            <a:r>
              <a:rPr lang="en-US" sz="4800" dirty="0">
                <a:latin typeface="TeleGrotesk Headline" pitchFamily="2" charset="0"/>
              </a:rPr>
              <a:t>40 (48) 66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6229" y="3861246"/>
            <a:ext cx="10872000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Normal, 24 pt</a:t>
            </a:r>
          </a:p>
        </p:txBody>
      </p:sp>
      <p:pic>
        <p:nvPicPr>
          <p:cNvPr id="7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1258"/>
          <a:stretch>
            <a:fillRect/>
          </a:stretch>
        </p:blipFill>
        <p:spPr>
          <a:xfrm>
            <a:off x="9229344" y="5655600"/>
            <a:ext cx="1968882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82400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27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6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9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5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48421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72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1524578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3413801"/>
            <a:ext cx="10872000" cy="2131337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8245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8214540"/>
              </p:ext>
            </p:extLst>
          </p:nvPr>
        </p:nvGraphicFramePr>
        <p:xfrm>
          <a:off x="1589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3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594423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3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6876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6016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3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95518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6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702135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4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6503710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6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526624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75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/>
              <a:t>TELEGROTESK Headline (ULTRA)</a:t>
            </a:r>
            <a:br>
              <a:rPr lang="en-US" sz="4800"/>
            </a:br>
            <a:r>
              <a:rPr lang="en-US" sz="4800">
                <a:latin typeface="TeleGrotesk Headline" pitchFamily="2" charset="0"/>
              </a:rPr>
              <a:t>Maximum of 3 lines</a:t>
            </a:r>
            <a:br>
              <a:rPr lang="en-US" sz="4800">
                <a:latin typeface="TeleGrotesk Headline" pitchFamily="2" charset="0"/>
              </a:rPr>
            </a:br>
            <a:r>
              <a:rPr lang="en-US" sz="4800">
                <a:latin typeface="TeleGrotesk Headline" pitchFamily="2" charset="0"/>
              </a:rPr>
              <a:t>40 (48) 60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0462381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7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5"/>
            <a:ext cx="3528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06333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9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15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787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74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4087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76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/>
              <a:t>Quotations/lead-in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59776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9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8006018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50" name="think-cell Folie" r:id="rId7" imgW="360" imgH="360" progId="">
                  <p:embed/>
                </p:oleObj>
              </mc:Choice>
              <mc:Fallback>
                <p:oleObj name="think-cell Folie" r:id="rId7" imgW="360" imgH="360" progId="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Grafik 36" descr="TKOM_39L_Grillen_7475.jpg"/>
          <p:cNvPicPr>
            <a:picLocks noChangeAspect="1"/>
          </p:cNvPicPr>
          <p:nvPr userDrawn="1"/>
        </p:nvPicPr>
        <p:blipFill>
          <a:blip r:embed="rId9"/>
          <a:srcRect b="15715"/>
          <a:stretch>
            <a:fillRect/>
          </a:stretch>
        </p:blipFill>
        <p:spPr>
          <a:xfrm>
            <a:off x="0" y="0"/>
            <a:ext cx="11520000" cy="6480175"/>
          </a:xfrm>
          <a:prstGeom prst="rect">
            <a:avLst/>
          </a:prstGeom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4000" y="2949576"/>
            <a:ext cx="10872956" cy="3206750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3851" y="3200400"/>
            <a:ext cx="9886690" cy="1107996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 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2" y="4536000"/>
            <a:ext cx="9886689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23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2" hidden="1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Grafik 37" descr="T_Logo_3c_Slogan_p_INT.emf"/>
          <p:cNvPicPr>
            <a:picLocks noChangeAspect="1"/>
          </p:cNvPicPr>
          <p:nvPr userDrawn="1"/>
        </p:nvPicPr>
        <p:blipFill>
          <a:blip r:embed="rId11"/>
          <a:srcRect r="60924"/>
          <a:stretch>
            <a:fillRect/>
          </a:stretch>
        </p:blipFill>
        <p:spPr>
          <a:xfrm>
            <a:off x="493712" y="5482054"/>
            <a:ext cx="1309728" cy="500400"/>
          </a:xfrm>
          <a:prstGeom prst="rect">
            <a:avLst/>
          </a:prstGeom>
        </p:spPr>
      </p:pic>
      <p:pic>
        <p:nvPicPr>
          <p:cNvPr id="39" name="Grafik 38" descr="T_Logo_3c_Slogan_p_INT.emf"/>
          <p:cNvPicPr>
            <a:picLocks noChangeAspect="1"/>
          </p:cNvPicPr>
          <p:nvPr userDrawn="1"/>
        </p:nvPicPr>
        <p:blipFill>
          <a:blip r:embed="rId11"/>
          <a:srcRect l="41258"/>
          <a:stretch>
            <a:fillRect/>
          </a:stretch>
        </p:blipFill>
        <p:spPr>
          <a:xfrm>
            <a:off x="9053129" y="5482054"/>
            <a:ext cx="1968882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2734722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7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Grafik 31" descr="TKOM_39L_Grillen_7475.jpg"/>
          <p:cNvPicPr>
            <a:picLocks noChangeAspect="1"/>
          </p:cNvPicPr>
          <p:nvPr userDrawn="1"/>
        </p:nvPicPr>
        <p:blipFill>
          <a:blip r:embed="rId6"/>
          <a:srcRect b="55841"/>
          <a:stretch>
            <a:fillRect/>
          </a:stretch>
        </p:blipFill>
        <p:spPr>
          <a:xfrm>
            <a:off x="324000" y="323999"/>
            <a:ext cx="10872000" cy="3240000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84080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9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4" name="Grafik 33" descr="T_Logo_3c_Slogan_p_INT.emf"/>
          <p:cNvPicPr>
            <a:picLocks noChangeAspect="1"/>
          </p:cNvPicPr>
          <p:nvPr userDrawn="1"/>
        </p:nvPicPr>
        <p:blipFill>
          <a:blip r:embed="rId9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365371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5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ußzeilenplatzhalt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4763" y="5545138"/>
            <a:ext cx="11517312" cy="93503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309165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7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703"/>
            <a:ext cx="11522075" cy="6478767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496484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9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0"/>
            <a:ext cx="11522075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4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/>
              <a:t>dd.mm.yyyy</a:t>
            </a:r>
            <a:endParaRPr lang="en-US" noProof="0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4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007549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24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7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104330683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68" name="think-cell Folie" r:id="rId28" imgW="360" imgH="360" progId="">
                  <p:embed/>
                </p:oleObj>
              </mc:Choice>
              <mc:Fallback>
                <p:oleObj name="think-cell Folie" r:id="rId28" imgW="360" imgH="360" progId="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252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324000" y="5911200"/>
            <a:ext cx="2411348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93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719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0" orient="horz" pos="703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10" userDrawn="1">
          <p15:clr>
            <a:srgbClr val="F26B43"/>
          </p15:clr>
        </p15:guide>
        <p15:guide id="17" pos="53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711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42421" y="1500"/>
          <a:ext cx="1500" cy="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979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200711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421" y="1500"/>
                        <a:ext cx="1500" cy="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err="1"/>
              <a:t>Funktionale</a:t>
            </a:r>
            <a:r>
              <a:rPr lang="en-US" dirty="0"/>
              <a:t> 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Vavr</a:t>
            </a:r>
            <a:r>
              <a:rPr lang="en-US" dirty="0"/>
              <a:t> und Resilience4j </a:t>
            </a:r>
            <a:endParaRPr lang="de-DE" dirty="0"/>
          </a:p>
        </p:txBody>
      </p:sp>
      <p:sp>
        <p:nvSpPr>
          <p:cNvPr id="14" name="Untertitel 13"/>
          <p:cNvSpPr>
            <a:spLocks noGrp="1"/>
          </p:cNvSpPr>
          <p:nvPr>
            <p:ph type="subTitle" idx="1"/>
          </p:nvPr>
        </p:nvSpPr>
        <p:spPr>
          <a:xfrm>
            <a:off x="326231" y="2833805"/>
            <a:ext cx="7169474" cy="471604"/>
          </a:xfrm>
        </p:spPr>
        <p:txBody>
          <a:bodyPr/>
          <a:lstStyle/>
          <a:p>
            <a:r>
              <a:rPr lang="de-DE" sz="3200" dirty="0"/>
              <a:t>Robert Winkler</a:t>
            </a:r>
          </a:p>
        </p:txBody>
      </p:sp>
    </p:spTree>
    <p:extLst>
      <p:ext uri="{BB962C8B-B14F-4D97-AF65-F5344CB8AC3E}">
        <p14:creationId xmlns:p14="http://schemas.microsoft.com/office/powerpoint/2010/main" val="29799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(PURE) Funktionen ohne Seiteneffekte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10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5" y="981075"/>
            <a:ext cx="5734049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Eingabe: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Parameter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Globale Variablen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Ausgabe: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Rückgabewert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 Variablen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Exception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Veränderliche Parameter</a:t>
            </a:r>
            <a:endParaRPr lang="en-US" sz="2400" dirty="0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6881926" y="984688"/>
            <a:ext cx="4314073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Eingabe: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Unveränderliche Parameter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Ausgabe: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Unveränderlicher Rückgabewert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4" y="1785116"/>
            <a:ext cx="19526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Imperativ </a:t>
            </a:r>
            <a:r>
              <a:rPr lang="de-DE" dirty="0" err="1"/>
              <a:t>vs</a:t>
            </a:r>
            <a:r>
              <a:rPr lang="de-DE" dirty="0"/>
              <a:t> funktional: </a:t>
            </a:r>
            <a:r>
              <a:rPr lang="de-DE" dirty="0" err="1"/>
              <a:t>Seperation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CONCERNS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11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62125" y="871549"/>
            <a:ext cx="9562950" cy="344709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40</a:t>
            </a: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errors.add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62125" y="4447260"/>
            <a:ext cx="9562950" cy="1138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 -&gt;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b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(40)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de-DE" altLang="de-DE" sz="4000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persistente Datenstrukturen?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12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1064741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Liefert bei einer Änderung </a:t>
            </a:r>
            <a:r>
              <a:rPr lang="de-DE" dirty="0"/>
              <a:t>eine veränderte Kopie von sich selbst zurück liefert und behält ihren vorherigen Zustand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Datenstrukturen </a:t>
            </a:r>
            <a:r>
              <a:rPr lang="de-DE" dirty="0"/>
              <a:t>können sie sich im Speicher vorgehaltene Werte teilen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4973638"/>
            <a:ext cx="2476500" cy="819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5" y="5002213"/>
            <a:ext cx="2476500" cy="381000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 bwMode="gray">
          <a:xfrm>
            <a:off x="4194494" y="4939271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62125" y="2905163"/>
            <a:ext cx="84104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list2 = list1.replace(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PROGRAMMIERUNG mit JAVA 8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13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16698"/>
          <a:stretch/>
        </p:blipFill>
        <p:spPr>
          <a:xfrm>
            <a:off x="5422741" y="1064741"/>
            <a:ext cx="5591334" cy="3516276"/>
          </a:xfrm>
          <a:prstGeom prst="rect">
            <a:avLst/>
          </a:prstGeom>
        </p:spPr>
      </p:pic>
      <p:sp>
        <p:nvSpPr>
          <p:cNvPr id="11" name="Freeform 8"/>
          <p:cNvSpPr>
            <a:spLocks/>
          </p:cNvSpPr>
          <p:nvPr/>
        </p:nvSpPr>
        <p:spPr bwMode="gray">
          <a:xfrm>
            <a:off x="238125" y="1064741"/>
            <a:ext cx="5429249" cy="448833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Java Collections API  voll mit Seiteneffekten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add</a:t>
            </a:r>
            <a:r>
              <a:rPr lang="de-DE" sz="2400" dirty="0"/>
              <a:t>(), </a:t>
            </a:r>
            <a:r>
              <a:rPr lang="de-DE" sz="2400" dirty="0" err="1"/>
              <a:t>remove</a:t>
            </a:r>
            <a:r>
              <a:rPr lang="de-DE" sz="2400" dirty="0"/>
              <a:t>(), </a:t>
            </a:r>
            <a:r>
              <a:rPr lang="de-DE" sz="2400" dirty="0" err="1"/>
              <a:t>clear</a:t>
            </a:r>
            <a:r>
              <a:rPr lang="de-DE" sz="2400" dirty="0"/>
              <a:t>()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drei neue Datenstrukturen (Optional, Stream, </a:t>
            </a:r>
            <a:r>
              <a:rPr lang="de-DE" sz="2400" dirty="0" err="1"/>
              <a:t>CompletableFuture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funktionale Schnittstellen mit bis zu zwei Parametern (</a:t>
            </a:r>
            <a:r>
              <a:rPr lang="de-DE" sz="2400" dirty="0" err="1"/>
              <a:t>Function</a:t>
            </a:r>
            <a:r>
              <a:rPr lang="de-DE" sz="2400" dirty="0"/>
              <a:t>, </a:t>
            </a:r>
            <a:r>
              <a:rPr lang="de-DE" sz="2400" dirty="0" err="1"/>
              <a:t>BiFunction</a:t>
            </a:r>
            <a:r>
              <a:rPr lang="de-DE" sz="2400" dirty="0"/>
              <a:t>, …)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Checked</a:t>
            </a:r>
            <a:r>
              <a:rPr lang="de-DE" sz="2400" dirty="0"/>
              <a:t> </a:t>
            </a:r>
            <a:r>
              <a:rPr lang="de-DE" sz="2400" dirty="0" err="1"/>
              <a:t>exceptions</a:t>
            </a:r>
            <a:r>
              <a:rPr lang="de-DE" sz="2400" dirty="0"/>
              <a:t> in Funktionen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Umständliche Collection-API: </a:t>
            </a:r>
            <a:r>
              <a:rPr lang="de-DE" dirty="0" err="1"/>
              <a:t>list.stream</a:t>
            </a:r>
            <a:r>
              <a:rPr lang="de-DE" dirty="0"/>
              <a:t>().</a:t>
            </a:r>
            <a:r>
              <a:rPr lang="de-DE" dirty="0" err="1"/>
              <a:t>map</a:t>
            </a:r>
            <a:r>
              <a:rPr lang="de-DE" dirty="0"/>
              <a:t>(...).</a:t>
            </a:r>
            <a:r>
              <a:rPr lang="de-DE" dirty="0" err="1"/>
              <a:t>collect</a:t>
            </a:r>
            <a:r>
              <a:rPr lang="de-DE" dirty="0"/>
              <a:t>(</a:t>
            </a:r>
            <a:r>
              <a:rPr lang="de-DE" dirty="0" err="1"/>
              <a:t>toList</a:t>
            </a:r>
            <a:r>
              <a:rPr lang="de-DE" dirty="0"/>
              <a:t>())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52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JAVASLANG IST nun VAVR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14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887413"/>
            <a:ext cx="5830888" cy="19474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" r="57406"/>
          <a:stretch/>
        </p:blipFill>
        <p:spPr>
          <a:xfrm rot="10800000">
            <a:off x="7886699" y="2573338"/>
            <a:ext cx="2743199" cy="2151022"/>
          </a:xfrm>
          <a:prstGeom prst="rect">
            <a:avLst/>
          </a:prstGeom>
        </p:spPr>
      </p:pic>
      <p:sp>
        <p:nvSpPr>
          <p:cNvPr id="5" name="Pfeil: nach rechts 4"/>
          <p:cNvSpPr/>
          <p:nvPr/>
        </p:nvSpPr>
        <p:spPr bwMode="gray">
          <a:xfrm rot="1982941">
            <a:off x="4540184" y="2740997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l="42297"/>
          <a:stretch/>
        </p:blipFill>
        <p:spPr>
          <a:xfrm rot="8605569">
            <a:off x="3895399" y="3433727"/>
            <a:ext cx="3716338" cy="2151022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gray">
          <a:xfrm>
            <a:off x="7600950" y="2982099"/>
            <a:ext cx="2914650" cy="1333500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97" y="412041"/>
            <a:ext cx="2910213" cy="221085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2" y="1488436"/>
            <a:ext cx="2253712" cy="7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VAVR?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15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Eine Bibliothek die persistente Datenstrukturen und algebraische Datentypen für Java8 bereitstellt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Orientiert sich bei der Namensgebung an Scala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693616"/>
            <a:ext cx="10696575" cy="25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1437906"/>
            <a:ext cx="10944075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und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 sind nicht notwendig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(List&lt;String&gt;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fruit.equals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2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oranges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toJavaList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Arrays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oranges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ofAll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23826" y="756000"/>
            <a:ext cx="10182224" cy="49135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Die Datenstrukturen können beliebig konvertiert werden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17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4625" y="724746"/>
            <a:ext cx="11102025" cy="55861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1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Java9 Factory Methode zur Initialisierung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HashMap.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1.50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1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Option ist in die API integriert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prices.get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1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mapValues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price.multiply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18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9" y="854074"/>
            <a:ext cx="4432840" cy="4809601"/>
          </a:xfrm>
          <a:prstGeom prst="rect">
            <a:avLst/>
          </a:prstGeom>
        </p:spPr>
      </p:pic>
      <p:sp>
        <p:nvSpPr>
          <p:cNvPr id="9" name="Sprechblase: oval 8"/>
          <p:cNvSpPr/>
          <p:nvPr/>
        </p:nvSpPr>
        <p:spPr bwMode="gray">
          <a:xfrm>
            <a:off x="6817917" y="1013592"/>
            <a:ext cx="3800159" cy="1373362"/>
          </a:xfrm>
          <a:prstGeom prst="wedgeEllipseCallou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gray">
          <a:xfrm>
            <a:off x="7445031" y="1200916"/>
            <a:ext cx="2323771" cy="99757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sz="6600" dirty="0"/>
              <a:t>OMG!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706196"/>
            <a:ext cx="17716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Algebraische Datentypen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19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Produkttypen: Enthalten in der Regel mehrere Werte, die Felder heißen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Tuple0…8</a:t>
            </a:r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Summen- oder Variantentypen: Für jeden Typ gibt es nur eine fixe Anzahl an Varianten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Try (</a:t>
            </a:r>
            <a:r>
              <a:rPr lang="de-DE" sz="2400" dirty="0" err="1"/>
              <a:t>Sucess</a:t>
            </a:r>
            <a:r>
              <a:rPr lang="de-DE" sz="2400" dirty="0"/>
              <a:t>, </a:t>
            </a:r>
            <a:r>
              <a:rPr lang="de-DE" sz="2400" dirty="0" err="1"/>
              <a:t>Failure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Either</a:t>
            </a:r>
            <a:r>
              <a:rPr lang="de-DE" sz="2400" dirty="0"/>
              <a:t> (</a:t>
            </a:r>
            <a:r>
              <a:rPr lang="de-DE" sz="2400" dirty="0" err="1"/>
              <a:t>Left</a:t>
            </a:r>
            <a:r>
              <a:rPr lang="de-DE" sz="2400" dirty="0"/>
              <a:t>, </a:t>
            </a:r>
            <a:r>
              <a:rPr lang="de-DE" sz="2400" dirty="0" err="1"/>
              <a:t>Right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Option (</a:t>
            </a:r>
            <a:r>
              <a:rPr lang="de-DE" sz="2400" dirty="0" err="1"/>
              <a:t>Some</a:t>
            </a:r>
            <a:r>
              <a:rPr lang="de-DE" sz="2400" dirty="0"/>
              <a:t>, None)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0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</a:t>
            </a:fld>
            <a:endParaRPr lang="en-US" dirty="0"/>
          </a:p>
        </p:txBody>
      </p:sp>
      <p:sp>
        <p:nvSpPr>
          <p:cNvPr id="13" name="Freeform 8"/>
          <p:cNvSpPr>
            <a:spLocks/>
          </p:cNvSpPr>
          <p:nvPr/>
        </p:nvSpPr>
        <p:spPr bwMode="gray">
          <a:xfrm>
            <a:off x="2781300" y="759941"/>
            <a:ext cx="6291263" cy="313335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Software </a:t>
            </a:r>
            <a:r>
              <a:rPr lang="en-US" sz="2400" dirty="0" err="1"/>
              <a:t>Architekt</a:t>
            </a:r>
            <a:r>
              <a:rPr lang="en-US" sz="2400" dirty="0"/>
              <a:t>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Deutsche Telekom – Connected Home (</a:t>
            </a:r>
            <a:r>
              <a:rPr lang="en-US" sz="2400" dirty="0" err="1"/>
              <a:t>Qivicon</a:t>
            </a:r>
            <a:r>
              <a:rPr lang="en-US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Ersteller</a:t>
            </a:r>
            <a:r>
              <a:rPr lang="en-US" sz="2400" dirty="0"/>
              <a:t> von Swagger2Markup und Resilience4j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Vavr</a:t>
            </a:r>
            <a:r>
              <a:rPr lang="en-US" sz="2400" dirty="0"/>
              <a:t>- Contributor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Twitter: @</a:t>
            </a:r>
            <a:r>
              <a:rPr lang="en-US" sz="2400" dirty="0" err="1"/>
              <a:t>rbrtwnklr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GitHub: </a:t>
            </a:r>
            <a:r>
              <a:rPr lang="en-US" sz="2400" dirty="0" err="1"/>
              <a:t>RobWin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756000"/>
            <a:ext cx="2169042" cy="46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TUPLES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20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5" y="753941"/>
            <a:ext cx="9753599" cy="86530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Es gibt </a:t>
            </a:r>
            <a:r>
              <a:rPr lang="de-DE" sz="2400" dirty="0" err="1"/>
              <a:t>Tuple</a:t>
            </a:r>
            <a:r>
              <a:rPr lang="de-DE" sz="2400" dirty="0"/>
              <a:t> mit bis zu 8 Feldern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 err="1"/>
              <a:t>Tuples</a:t>
            </a:r>
            <a:r>
              <a:rPr lang="de-DE" sz="2400" dirty="0"/>
              <a:t> sind praktisch, wenn eine Funktion mehr als einen Rückgabewert hat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6726" y="2059676"/>
            <a:ext cx="8801100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(Java, 8)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java8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1)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vavr1 = java8.map(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 -&gt;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-&gt; i /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Try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21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eine Berechnung, die entweder erfolgreich durchgeführt (</a:t>
            </a:r>
            <a:r>
              <a:rPr lang="de-DE" altLang="de-DE" sz="2400" dirty="0" err="1"/>
              <a:t>Success</a:t>
            </a:r>
            <a:r>
              <a:rPr lang="de-DE" altLang="de-DE" sz="2400" dirty="0"/>
              <a:t>) oder mit einem Fehler beendet wurde (</a:t>
            </a:r>
            <a:r>
              <a:rPr lang="de-DE" altLang="de-DE" sz="2400" dirty="0" err="1"/>
              <a:t>Failure</a:t>
            </a:r>
            <a:r>
              <a:rPr lang="de-DE" altLang="de-DE" sz="2400" dirty="0"/>
              <a:t>)</a:t>
            </a:r>
            <a:endParaRPr lang="en-US" sz="2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4000" y="1715393"/>
            <a:ext cx="106202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Service Interface mit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BusinessException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„JUG Darmstadt"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und allen andere JUGs"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onFailure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Handled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altLang="de-DE" sz="44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BusinessException.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auch weg"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4001" y="4762001"/>
            <a:ext cx="1062022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EITHER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22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 aus zwei möglichen Typen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Eignet sich als </a:t>
            </a:r>
            <a:r>
              <a:rPr lang="de-DE" dirty="0" err="1"/>
              <a:t>entweder-oder</a:t>
            </a:r>
            <a:r>
              <a:rPr lang="de-DE" dirty="0"/>
              <a:t> Rückgabewert (</a:t>
            </a:r>
            <a:r>
              <a:rPr lang="de-DE" dirty="0" err="1"/>
              <a:t>Right</a:t>
            </a:r>
            <a:r>
              <a:rPr lang="de-DE" dirty="0"/>
              <a:t> oder </a:t>
            </a:r>
            <a:r>
              <a:rPr lang="de-DE" dirty="0" err="1"/>
              <a:t>Left</a:t>
            </a:r>
            <a:r>
              <a:rPr lang="de-DE" dirty="0"/>
              <a:t>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Kann auch als Alternative für Option und Try verwendet werden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Right</a:t>
            </a:r>
            <a:r>
              <a:rPr lang="de-DE" altLang="de-DE" dirty="0"/>
              <a:t> vergleichbar mit </a:t>
            </a:r>
            <a:r>
              <a:rPr lang="de-DE" altLang="de-DE" dirty="0" err="1"/>
              <a:t>Some</a:t>
            </a:r>
            <a:r>
              <a:rPr lang="de-DE" altLang="de-DE" dirty="0"/>
              <a:t> oder </a:t>
            </a:r>
            <a:r>
              <a:rPr lang="de-DE" altLang="de-DE" dirty="0" err="1"/>
              <a:t>Success</a:t>
            </a:r>
            <a:r>
              <a:rPr lang="de-DE" altLang="de-DE" dirty="0"/>
              <a:t> 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Left</a:t>
            </a:r>
            <a:r>
              <a:rPr lang="de-DE" altLang="de-DE" dirty="0"/>
              <a:t> vergleichbar mit None oder </a:t>
            </a:r>
            <a:r>
              <a:rPr lang="de-DE" altLang="de-DE" dirty="0" err="1"/>
              <a:t>Failure</a:t>
            </a:r>
            <a:r>
              <a:rPr lang="de-DE" altLang="de-DE" dirty="0"/>
              <a:t> 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1950" y="2971800"/>
            <a:ext cx="105821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Option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23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</a:t>
            </a:r>
            <a:r>
              <a:rPr lang="de-DE" dirty="0"/>
              <a:t>einen optionalen Wert (</a:t>
            </a:r>
            <a:r>
              <a:rPr lang="de-DE" dirty="0" err="1"/>
              <a:t>Some</a:t>
            </a:r>
            <a:r>
              <a:rPr lang="de-DE" dirty="0"/>
              <a:t> oder None)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Hat mehr Operatoren als Java 8‘s Optional und ist </a:t>
            </a:r>
            <a:r>
              <a:rPr lang="de-DE" dirty="0" err="1"/>
              <a:t>serialisierbar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in andere Datentypen wie Try oder </a:t>
            </a:r>
            <a:r>
              <a:rPr lang="de-DE" dirty="0" err="1"/>
              <a:t>Either</a:t>
            </a:r>
            <a:r>
              <a:rPr lang="de-DE" dirty="0"/>
              <a:t> konvertiert werden 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4000" y="2895867"/>
            <a:ext cx="972502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"Value: {}"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Lazy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24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Wert, der unter Umständen noch nicht berechnet wurde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Die Berechnung ist thread-safe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man mit einem </a:t>
            </a:r>
            <a:r>
              <a:rPr lang="de-DE" dirty="0" err="1"/>
              <a:t>Supplier</a:t>
            </a:r>
            <a:r>
              <a:rPr lang="de-DE" dirty="0"/>
              <a:t> vergleichen, hat aber einen wesentlichen Unterschied: Der berechnete Wert wird </a:t>
            </a:r>
            <a:r>
              <a:rPr lang="de-DE" dirty="0" err="1"/>
              <a:t>gecached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3625" y="2808653"/>
            <a:ext cx="10572750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&lt;Double&gt;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Functions</a:t>
            </a:r>
            <a:r>
              <a:rPr lang="de-DE" dirty="0"/>
              <a:t> - </a:t>
            </a:r>
            <a:r>
              <a:rPr lang="de-DE" dirty="0" err="1"/>
              <a:t>Currying</a:t>
            </a: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25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die partielle Anwendung einer Funktion durch das Umwandeln einer Funktion mit N Argumenten in eine modifizierte Funktion mit N-1 Argumenten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Funktion mit zwei Argumenten f: A1 x A2 → B wird in eine modifizierte Funktion mit einem Argument f’: A1 → (A2 → B) umgewandelt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Das Festsetzen von einem oder mehreren Parametern erfolgt von links nach rechts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4962" y="3197614"/>
            <a:ext cx="10486551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+ b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Parameter a wird mit 2 festgesetzt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add2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sum.curried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(add2.apply(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Functions</a:t>
            </a:r>
            <a:r>
              <a:rPr lang="de-DE" dirty="0"/>
              <a:t> - </a:t>
            </a:r>
            <a:r>
              <a:rPr lang="de-DE" dirty="0" err="1"/>
              <a:t>Memoization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26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1029698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Ermöglicht, dass eine Methode nur beim ersten Aufruf ausgeführt wird und bei weiteren Aufrufen der gespeicherte Wert zurückgeliefert wird</a:t>
            </a: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8600" y="2127868"/>
            <a:ext cx="10968038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Function0&lt;Double&gt;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cachedRandom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     	Function0.</a:t>
            </a:r>
            <a:r>
              <a:rPr kumimoji="0" lang="de-DE" altLang="de-DE" sz="2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memoized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randomValue1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cachedRandom.apply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randomValue2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cachedRandom.apply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(randomValue1).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(randomValue2)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Functions</a:t>
            </a:r>
            <a:r>
              <a:rPr lang="de-DE" dirty="0"/>
              <a:t> - Lifting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27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 </a:t>
            </a:r>
            <a:r>
              <a:rPr lang="de-DE" altLang="de-DE" dirty="0"/>
              <a:t>eine partielle Funktion in eine totale Funktion umzuwandeln, die den Datentyp Option zurück gibt. 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von X nach Y ist eine Funktion f: X' → Y, wobei X' eine Teilmenge von X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funktioniert nur für einen Teil der Eingabewerte korrekt und wirft bei einer ungültigen Eingabe einen Fehler</a:t>
            </a:r>
            <a:endParaRPr lang="de-DE" alt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24000" y="3293623"/>
            <a:ext cx="10839449" cy="30162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/ b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     </a:t>
            </a:r>
            <a:r>
              <a:rPr kumimoji="0" lang="de-DE" altLang="de-DE" sz="2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Function2.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result1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(result11).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4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result2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(result2).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6132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28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Pattern </a:t>
            </a:r>
            <a:r>
              <a:rPr lang="de-DE" dirty="0" err="1"/>
              <a:t>Matching</a:t>
            </a:r>
            <a:r>
              <a:rPr lang="de-DE" dirty="0"/>
              <a:t> erlaubt einen Wert gegen Patterns zu prüfen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Mächtige Alternative zu </a:t>
            </a:r>
            <a:r>
              <a:rPr lang="de-DE" dirty="0" err="1"/>
              <a:t>Java‘s</a:t>
            </a:r>
            <a:r>
              <a:rPr lang="de-DE" dirty="0"/>
              <a:t> Switch </a:t>
            </a:r>
            <a:r>
              <a:rPr lang="de-DE" dirty="0" err="1"/>
              <a:t>statement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$() - Wildcard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value</a:t>
            </a:r>
            <a:r>
              <a:rPr lang="de-DE" altLang="de-DE" dirty="0"/>
              <a:t>) - </a:t>
            </a:r>
            <a:r>
              <a:rPr lang="de-DE" altLang="de-DE" dirty="0" err="1"/>
              <a:t>Equals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predicate</a:t>
            </a:r>
            <a:r>
              <a:rPr lang="de-DE" altLang="de-DE" dirty="0"/>
              <a:t>) - </a:t>
            </a:r>
            <a:r>
              <a:rPr lang="de-DE" altLang="de-DE" dirty="0" err="1"/>
              <a:t>Conditional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2275" y="2916465"/>
            <a:ext cx="10287000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patternMatching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(Integer i){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"4 oder weder (5 oder 6)"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Case($(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Number.class</a:t>
            </a: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„Ist eine Zahl"</a:t>
            </a: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"?"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29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2583"/>
            <a:ext cx="8834438" cy="412328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VAVR ermöglicht das </a:t>
            </a:r>
            <a:r>
              <a:rPr lang="de-DE" dirty="0" err="1"/>
              <a:t>destrukturieren</a:t>
            </a:r>
            <a:r>
              <a:rPr lang="de-DE" dirty="0"/>
              <a:t> von Objekten </a:t>
            </a:r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altLang="de-D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78547" y="1305785"/>
            <a:ext cx="11018091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"Id01"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)){	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InvalidNameError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77909" y="4854017"/>
            <a:ext cx="11018091" cy="14465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Case($User(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InvalidNameError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736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macht Funktionale </a:t>
            </a:r>
            <a:r>
              <a:rPr lang="de-DE" dirty="0" err="1"/>
              <a:t>programmierung</a:t>
            </a:r>
            <a:r>
              <a:rPr lang="de-DE" dirty="0"/>
              <a:t> aus?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“</a:t>
            </a:r>
            <a:r>
              <a:rPr lang="de-DE" sz="2400" dirty="0"/>
              <a:t>first-class </a:t>
            </a:r>
            <a:r>
              <a:rPr lang="de-DE" sz="2400" dirty="0" err="1"/>
              <a:t>citizen</a:t>
            </a:r>
            <a:r>
              <a:rPr lang="en-US" sz="2400" dirty="0"/>
              <a:t>”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de-DE" sz="2400" dirty="0"/>
              <a:t> können Variable zugewiesen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höherer Ordnung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werden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ohne Seiteneffekte (Referentielle Transparenz)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Komposition von Funktionen (</a:t>
            </a:r>
            <a:r>
              <a:rPr lang="de-DE" sz="2400" dirty="0" err="1"/>
              <a:t>Seperation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Concerns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Persistente (unveränderliche) Datenstrukturen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Algebraische Datentypen (Summen- und Produkt-Typen)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7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30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2583"/>
            <a:ext cx="8834438" cy="412328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Annotation Prozessor um </a:t>
            </a:r>
            <a:r>
              <a:rPr lang="de-DE" dirty="0" err="1"/>
              <a:t>Destructor</a:t>
            </a:r>
            <a:r>
              <a:rPr lang="de-DE" dirty="0"/>
              <a:t> zu generieren</a:t>
            </a:r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altLang="de-DE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04496" y="2102576"/>
            <a:ext cx="10139314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@Patterns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Destructor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Unapply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Tuple.</a:t>
            </a:r>
            <a:r>
              <a:rPr kumimoji="0" lang="de-DE" altLang="de-DE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user.getId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7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Resilience4j?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31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5"/>
            <a:ext cx="8834438" cy="4889041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leichtgewichtige Fehlertoleranz-Bibliothek, die von </a:t>
            </a:r>
            <a:r>
              <a:rPr lang="de-DE" dirty="0" err="1"/>
              <a:t>Netflix</a:t>
            </a:r>
            <a:r>
              <a:rPr lang="de-DE" dirty="0"/>
              <a:t> </a:t>
            </a:r>
            <a:r>
              <a:rPr lang="de-DE" dirty="0" err="1"/>
              <a:t>Hystrix</a:t>
            </a:r>
            <a:r>
              <a:rPr lang="de-DE" dirty="0"/>
              <a:t> inspiriert wurde, aber speziell für funktionale Programmierung konzipiert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Stellt Funktionen höherer Ordnung bereit, mit denen funktionale Schnittstellen, Lambda Ausdrücke und Methoden-Referenzen um Funktionalität erweitert werden können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CircuitBreaker</a:t>
            </a:r>
            <a:r>
              <a:rPr lang="de-DE" sz="2400" dirty="0"/>
              <a:t>: Schützt Funktionen mit einer „Sicherung“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RateLimiter</a:t>
            </a:r>
            <a:r>
              <a:rPr lang="de-DE" sz="2400" dirty="0"/>
              <a:t>: Limitiert die </a:t>
            </a:r>
            <a:r>
              <a:rPr lang="de-DE" dirty="0"/>
              <a:t>Rate von Funktionsaufrufen 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Retry</a:t>
            </a:r>
            <a:r>
              <a:rPr lang="de-DE" sz="2400" dirty="0"/>
              <a:t>: Wiederholt </a:t>
            </a:r>
            <a:r>
              <a:rPr lang="de-DE" dirty="0"/>
              <a:t>fehlgeschlagene </a:t>
            </a:r>
            <a:r>
              <a:rPr lang="de-DE" dirty="0"/>
              <a:t>Funktionsaufrufe</a:t>
            </a:r>
            <a:r>
              <a:rPr lang="de-DE" dirty="0"/>
              <a:t> automatisch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BulkHead</a:t>
            </a:r>
            <a:r>
              <a:rPr lang="de-DE" sz="2400" dirty="0"/>
              <a:t>: Limitiert die Anzahl gleichzeitiger Funktionsaufrufe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Cache: Speichert Funktionsergebnisse in einem </a:t>
            </a:r>
            <a:r>
              <a:rPr lang="de-DE" sz="2400" dirty="0" err="1"/>
              <a:t>JCache</a:t>
            </a:r>
            <a:r>
              <a:rPr lang="de-DE" sz="2400" dirty="0"/>
              <a:t> Provider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Timer</a:t>
            </a:r>
            <a:r>
              <a:rPr lang="de-DE" sz="2400" dirty="0"/>
              <a:t>: Misst Metriken von Funktionsaufrufen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TimeLimiter</a:t>
            </a:r>
            <a:r>
              <a:rPr lang="de-DE" sz="2400" dirty="0"/>
              <a:t>: Limitiert die Laufzeit von Funktionen</a:t>
            </a:r>
          </a:p>
          <a:p>
            <a:pPr lvl="1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25" y="3937093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32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32" y="959966"/>
            <a:ext cx="1699048" cy="16990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65" y="2751293"/>
            <a:ext cx="5257206" cy="202390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38126" y="870101"/>
            <a:ext cx="5759450" cy="3965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Zustandsmaschine mit drei Zuständen: CLOSED, OPEN, HALF_OPEN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Konfigurierbarer Schwellwert für die Fehlerrate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eine konfigurierbare Anzahl von Testaufrufen im HALF_OPEN Zustand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Speichert den Status von Funktionsaufrufen in zwei Bit Ring </a:t>
            </a:r>
            <a:r>
              <a:rPr lang="de-DE" dirty="0" err="1"/>
              <a:t>Buffer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Array mit 16 </a:t>
            </a:r>
            <a:r>
              <a:rPr lang="de-DE" dirty="0" err="1"/>
              <a:t>long</a:t>
            </a:r>
            <a:r>
              <a:rPr lang="de-DE" dirty="0"/>
              <a:t> (64-bit) Werten kann den Status von 1024 Aufrufen speichern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Kein rollendes Zeitfenster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680" y="4835930"/>
            <a:ext cx="1040884" cy="104088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558171" y="454669"/>
            <a:ext cx="1233396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1000 Aufrufe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031680" y="5937550"/>
            <a:ext cx="1049848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 Aufrufe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476836" y="2362275"/>
            <a:ext cx="3045239" cy="2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alt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CircuitBreakerOpenException</a:t>
            </a:r>
            <a:endParaRPr lang="de-DE" sz="1400" b="1" dirty="0">
              <a:latin typeface="Courier New" panose="02070309020205020404" pitchFamily="49" charset="0"/>
              <a:ea typeface="Swagger" pitchFamily="2" charset="0"/>
              <a:cs typeface="Courier New" panose="02070309020205020404" pitchFamily="49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77501" y="1890510"/>
            <a:ext cx="1013786" cy="24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200" b="1" dirty="0">
                <a:ea typeface="Swagger" pitchFamily="2" charset="0"/>
              </a:rPr>
              <a:t>Fehlerrate 50%</a:t>
            </a:r>
          </a:p>
        </p:txBody>
      </p:sp>
    </p:spTree>
    <p:extLst>
      <p:ext uri="{BB962C8B-B14F-4D97-AF65-F5344CB8AC3E}">
        <p14:creationId xmlns:p14="http://schemas.microsoft.com/office/powerpoint/2010/main" val="18382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33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325" y="730693"/>
            <a:ext cx="11125349" cy="56477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CircuitBreakerConfig.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waitDurationInOpenState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recordFailure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WebApplicationException.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 -&gt;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ex.getResponse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getStatus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de-DE" altLang="de-DE" sz="1900" i="1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INTERNAL_SERVER_ERROR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19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		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FUNKTION höherer ORDNUNG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34</a:t>
            </a:fld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38125" y="870101"/>
            <a:ext cx="9791699" cy="431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24000" y="874228"/>
            <a:ext cx="10436380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CircuitBreakerUtils.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isCallPermitted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.call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.onSuccess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METRICS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35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75887" y="1921316"/>
            <a:ext cx="11168226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ofDefaults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cb1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„name1"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cb2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„name2"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CircuitBreaker.Metrics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cb1.getMetrics()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metrics.getFailureRate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metrics.getNumberOfBufferedCalls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metrics.getNumberOfNotPermittedCalls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registerAll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CircuitBreakerMetrics.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ofCircuitBreakerRegistry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38126" y="870102"/>
            <a:ext cx="11077574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Misst Metriken für ein Monitoring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Metriken können mit Hilfe von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oder Prometheus exportiert werden</a:t>
            </a:r>
          </a:p>
        </p:txBody>
      </p:sp>
    </p:spTree>
    <p:extLst>
      <p:ext uri="{BB962C8B-B14F-4D97-AF65-F5344CB8AC3E}">
        <p14:creationId xmlns:p14="http://schemas.microsoft.com/office/powerpoint/2010/main" val="9103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EVENTS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36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6123" y="713691"/>
            <a:ext cx="11248697" cy="50629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Event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onSuccess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onStateTransition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.info(…)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Reactive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RxJava2Adapter.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event.getEventType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CircuitBreakerOnErrorEvent.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lang="de-DE" altLang="de-DE" sz="1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onEvent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bufferedEvents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ringBuffer.getBufferedEvents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RXjava2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37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3108884"/>
            <a:ext cx="10507513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Observable&lt;String&gt;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methodWhichRetur</a:t>
            </a:r>
            <a:r>
              <a:rPr lang="de-DE" altLang="de-DE" sz="2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service.methodWhichReturnsAnObservable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CircuitBreakerOperator.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>
            <a:off x="238126" y="879826"/>
            <a:ext cx="9610724" cy="4822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Es gibt RxJava2 Operatoren für Observable, </a:t>
            </a:r>
            <a:r>
              <a:rPr lang="de-DE" dirty="0" err="1"/>
              <a:t>Flowable</a:t>
            </a:r>
            <a:r>
              <a:rPr lang="de-DE" dirty="0"/>
              <a:t> und Single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CircuitBreaker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RateLimiter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Retry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03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RETRY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38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1086090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8126" y="1498511"/>
            <a:ext cx="11097281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maxAttempts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waitDuration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IntervalFunction.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ofExponentialBackoff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retryOnException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8126" y="741298"/>
            <a:ext cx="900406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000" dirty="0"/>
              <a:t>Wiederholt fehlgeschlagene Aufrufe und erhöht die Wartezeit zwischen Aufrufen exponentiell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4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39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67346"/>
            <a:ext cx="7810499" cy="4126793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238125" y="766881"/>
            <a:ext cx="10191750" cy="1289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Limitiert die </a:t>
            </a:r>
            <a:r>
              <a:rPr lang="de-DE" dirty="0"/>
              <a:t>Rate von Funktionsaufrufen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Zeit wird in Zyklen eingeteilt. Jeder Zyklus hat eine konfigurierbare Dauer.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Jeder Zyklus erlaubt eine konfigurierbare Anzahl von Funktionsaufrufen</a:t>
            </a:r>
          </a:p>
        </p:txBody>
      </p:sp>
    </p:spTree>
    <p:extLst>
      <p:ext uri="{BB962C8B-B14F-4D97-AF65-F5344CB8AC3E}">
        <p14:creationId xmlns:p14="http://schemas.microsoft.com/office/powerpoint/2010/main" val="18425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FUNKTIONEN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miteinander verkettet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Durch Anwendung einer Funktion auf dem Resultat einer anderen Funktion entsteht eine neue Funktion.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Funktionen f: X → Y und g: Y → Z können zu einer Funktion h: g(f(x)) verkettet werden mit h: X → Z.</a:t>
            </a:r>
            <a:r>
              <a:rPr lang="de-DE" sz="2400" dirty="0"/>
              <a:t>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47675" y="3014097"/>
            <a:ext cx="10566400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+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*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plusOneAndMultiplyBy2 =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plusOne.andThen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(plusOneAndMultiplyBy2.apply(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8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40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8451" y="1575674"/>
            <a:ext cx="10997542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timeoutDuration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limitRefreshPeriod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limitForPeriod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firstTry.isSuccess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secondTry.isFailure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RequestNotPermitted.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324000" y="756000"/>
            <a:ext cx="4674036" cy="476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Erlaubt 1 Funktionsaufruf pro Sekunde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BULKHEAD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41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7487" y="1795474"/>
            <a:ext cx="10958513" cy="389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maxWaitTime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maxConcurrentCalls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BulkheadFullException.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38125" y="758999"/>
            <a:ext cx="10191750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Limitiert die Anzahl gleichzeitiger Funktionsaufrufe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Ermöglicht, dass Funktionsaufrufe entweder warten oder mit einem Fehler abbrechen</a:t>
            </a:r>
          </a:p>
        </p:txBody>
      </p:sp>
    </p:spTree>
    <p:extLst>
      <p:ext uri="{BB962C8B-B14F-4D97-AF65-F5344CB8AC3E}">
        <p14:creationId xmlns:p14="http://schemas.microsoft.com/office/powerpoint/2010/main" val="25383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TIMER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42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8124" y="2727132"/>
            <a:ext cx="11026337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"backend"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Timer.Metrics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timer.getMetrics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metrics.getNumberOfTotalCalls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meanRate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metrics.getMeanRate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responseTimePercentile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metrics.getSnapshot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().get95thPercentile()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38125" y="758999"/>
            <a:ext cx="10191750" cy="168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Integration mit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Misst Metriken wie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Anzahl erfolgreicher und fehlgeschlagener Aufrufe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Antwortzeit und Aufrufrate</a:t>
            </a:r>
          </a:p>
        </p:txBody>
      </p:sp>
    </p:spTree>
    <p:extLst>
      <p:ext uri="{BB962C8B-B14F-4D97-AF65-F5344CB8AC3E}">
        <p14:creationId xmlns:p14="http://schemas.microsoft.com/office/powerpoint/2010/main" val="9210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43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Spring Boot Starter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Konfiguration mittels Spring Boot </a:t>
            </a:r>
            <a:r>
              <a:rPr lang="de-DE" dirty="0" err="1"/>
              <a:t>Config</a:t>
            </a:r>
            <a:r>
              <a:rPr lang="de-DE" dirty="0"/>
              <a:t>-Datei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Annotationen für </a:t>
            </a:r>
            <a:r>
              <a:rPr lang="de-DE" dirty="0" err="1"/>
              <a:t>CircuitBreaker</a:t>
            </a:r>
            <a:r>
              <a:rPr lang="de-DE" dirty="0"/>
              <a:t> und </a:t>
            </a:r>
            <a:r>
              <a:rPr lang="de-DE" dirty="0" err="1"/>
              <a:t>RateLimiter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Neue </a:t>
            </a:r>
            <a:r>
              <a:rPr lang="de-DE" sz="2400" dirty="0" err="1"/>
              <a:t>HealthIndicator</a:t>
            </a:r>
            <a:r>
              <a:rPr lang="de-DE" sz="2400" dirty="0"/>
              <a:t> für </a:t>
            </a:r>
            <a:r>
              <a:rPr lang="de-DE" sz="2400" dirty="0" err="1"/>
              <a:t>CircuitBreaker</a:t>
            </a:r>
            <a:r>
              <a:rPr lang="de-DE" sz="2400" dirty="0"/>
              <a:t> und </a:t>
            </a:r>
            <a:r>
              <a:rPr lang="de-DE" sz="2400" dirty="0" err="1"/>
              <a:t>RateLimiter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Events werden über ein neuen </a:t>
            </a:r>
            <a:r>
              <a:rPr lang="de-DE" sz="2400" dirty="0" err="1"/>
              <a:t>Actuator</a:t>
            </a:r>
            <a:r>
              <a:rPr lang="de-DE" sz="2400" dirty="0"/>
              <a:t> Endpoints veröffentlicht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Metriken werden über den </a:t>
            </a:r>
            <a:r>
              <a:rPr lang="de-DE" sz="2400" dirty="0" err="1"/>
              <a:t>Actuator</a:t>
            </a:r>
            <a:r>
              <a:rPr lang="de-DE" sz="2400" dirty="0"/>
              <a:t> </a:t>
            </a:r>
            <a:r>
              <a:rPr lang="de-DE" sz="2400" dirty="0" err="1"/>
              <a:t>Metrics</a:t>
            </a:r>
            <a:r>
              <a:rPr lang="de-DE" sz="2400" dirty="0"/>
              <a:t> veröffentlicht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5126" y="3890486"/>
            <a:ext cx="10560050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(backend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Connector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CONFIGURATION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44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6390" y="1108411"/>
            <a:ext cx="10907219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resilience4j.circuitbreaker: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backends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ringBufferSizeInClosedState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ringBufferSizeInHalfOpenState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waitInterval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eventConsumerBufferSize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ringBufferSizeInClosedState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ringBufferSizeInHalfOpenState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waitInterval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eventConsumerBufferSize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92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</a:t>
            </a:r>
            <a:r>
              <a:rPr lang="de-DE" dirty="0" err="1"/>
              <a:t>Health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45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8781" y="1083324"/>
            <a:ext cx="10907219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"UP"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"DOWN"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"60.0%"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"UP"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4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METRIKEN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46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4000" y="1284801"/>
            <a:ext cx="10907219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"resilience4j.circuitbreaker.backendA.successful"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"resilience4j.circuitbreaker.backendA.failed"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"resilience4j.circuitbreaker.backendA.buffered"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"resilience4j.circuitbreaker.backendA.buffered_max"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"resilience4j.circuitbreaker.backendA.not_permitted"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"resilience4j.circuitbreaker.backendB.successful"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"resilience4j.circuitbreaker.backendB.failed"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"resilience4j.circuitbreaker.backendB.buffered"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"resilience4j.circuitbreaker.backendB.buffered_max"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"resilience4j.circuitbreaker.backendB.not_permitted"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8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EVENTS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47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9407" y="1003338"/>
            <a:ext cx="1090721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circuitBreakerName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"type"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"SUCCESS"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"2017-01-10T15:39:20.518+01:00[Europe/Berlin]"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durationInMs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circuitBreakerName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"type"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"2017-01-10T15:41:31.159+01:00[Europe/Berlin]"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errorMessage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org.springframework.web.client.HttpServerErrorException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500 This 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remote 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durationInMs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390571" y="291662"/>
            <a:ext cx="4623620" cy="148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9600" dirty="0">
                <a:ea typeface="Swagger" pitchFamily="2" charset="0"/>
              </a:rPr>
              <a:t>FRAGEN?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b="7610"/>
          <a:stretch/>
        </p:blipFill>
        <p:spPr>
          <a:xfrm>
            <a:off x="1537139" y="1697759"/>
            <a:ext cx="7803930" cy="44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74241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76855" y="748888"/>
            <a:ext cx="10409690" cy="122898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und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Patterns: Execute-</a:t>
            </a:r>
            <a:r>
              <a:rPr lang="de-DE" sz="2400" dirty="0" err="1"/>
              <a:t>Around</a:t>
            </a:r>
            <a:r>
              <a:rPr lang="de-DE" sz="2400" dirty="0"/>
              <a:t>, </a:t>
            </a:r>
            <a:r>
              <a:rPr lang="de-DE" sz="2400" dirty="0" err="1"/>
              <a:t>Deferred</a:t>
            </a:r>
            <a:r>
              <a:rPr lang="de-DE" sz="2400" dirty="0"/>
              <a:t> </a:t>
            </a:r>
            <a:r>
              <a:rPr lang="de-DE" sz="2400" dirty="0" err="1"/>
              <a:t>Execution</a:t>
            </a:r>
            <a:r>
              <a:rPr lang="de-DE" sz="2400" dirty="0"/>
              <a:t>, </a:t>
            </a:r>
            <a:r>
              <a:rPr lang="de-DE" sz="2400" dirty="0" err="1"/>
              <a:t>Decorator</a:t>
            </a:r>
            <a:r>
              <a:rPr lang="de-DE" sz="2400" dirty="0"/>
              <a:t>, </a:t>
            </a:r>
            <a:r>
              <a:rPr lang="de-DE" sz="2400" dirty="0" err="1"/>
              <a:t>Strategy</a:t>
            </a:r>
            <a:r>
              <a:rPr lang="de-DE" sz="2400" dirty="0"/>
              <a:t>, Template </a:t>
            </a:r>
            <a:r>
              <a:rPr lang="de-DE" sz="2400" dirty="0" err="1"/>
              <a:t>Method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1850770"/>
            <a:ext cx="1101432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Consumer&lt;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exceptionHandler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Supplier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callable.call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exceptionHandler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.accept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recoverFunction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6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1298660"/>
            <a:ext cx="11014329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   	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ex -&gt;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"Hallo an alle JUGs"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altLang="de-DE" sz="24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Darmstadt"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4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result2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Frankfurt"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7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1405278"/>
            <a:ext cx="11014329" cy="412420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CheckedFunction0&lt;String&gt;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Darmstadt"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Function0&lt;String&gt;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function.recover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 -&gt;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"Hallo an alle JUGs"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4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altLang="de-DE" sz="24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200" dirty="0">
              <a:latin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52834" y="756000"/>
            <a:ext cx="10341593" cy="431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VAVR hat </a:t>
            </a:r>
            <a:r>
              <a:rPr lang="de-DE" dirty="0" err="1"/>
              <a:t>recovery</a:t>
            </a:r>
            <a:r>
              <a:rPr lang="de-DE" dirty="0"/>
              <a:t> mit eingebaut</a:t>
            </a:r>
          </a:p>
        </p:txBody>
      </p:sp>
    </p:spTree>
    <p:extLst>
      <p:ext uri="{BB962C8B-B14F-4D97-AF65-F5344CB8AC3E}">
        <p14:creationId xmlns:p14="http://schemas.microsoft.com/office/powerpoint/2010/main" val="30106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Referentielle Transparenz?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8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154576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Der Aufruf </a:t>
            </a:r>
            <a:r>
              <a:rPr lang="de-DE" sz="2400" dirty="0"/>
              <a:t>einer Funktion mit den selben Parametern liefert stets dasselbe Ergebnis, ist also unabhängig vom Kontext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</a:t>
            </a:r>
            <a:r>
              <a:rPr lang="en-US" sz="2400" dirty="0"/>
              <a:t> hat </a:t>
            </a:r>
            <a:r>
              <a:rPr lang="en-US" sz="2400" dirty="0" err="1"/>
              <a:t>keine</a:t>
            </a:r>
            <a:r>
              <a:rPr lang="en-US" sz="2400" dirty="0"/>
              <a:t> </a:t>
            </a:r>
            <a:r>
              <a:rPr lang="en-US" sz="2400" dirty="0" err="1"/>
              <a:t>Seiteneffekte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4000" y="2805766"/>
            <a:ext cx="10892857" cy="34778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Wirft eine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wenn der User ein Hacker ist.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ist somit Teil des Control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Flows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InvalidNameException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Ändert eine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Instanzvariable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47196" y="2301765"/>
            <a:ext cx="4308149" cy="392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2000" dirty="0">
                <a:ea typeface="Swagger" pitchFamily="2" charset="0"/>
              </a:rPr>
              <a:t>Beispiel für eine Funktion mit Seiteneffekten:</a:t>
            </a:r>
          </a:p>
        </p:txBody>
      </p:sp>
    </p:spTree>
    <p:extLst>
      <p:ext uri="{BB962C8B-B14F-4D97-AF65-F5344CB8AC3E}">
        <p14:creationId xmlns:p14="http://schemas.microsoft.com/office/powerpoint/2010/main" val="39504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Referentielle Transparenz?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9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Mögliche Validierungsfehler werden in der Signatur explizit gemacht</a:t>
            </a:r>
            <a:endParaRPr 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3005" y="1399242"/>
            <a:ext cx="11212401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List&lt;User&gt;&gt;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Validation&lt;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prepend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toEither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InvalidNameError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5 INT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defTabSz="457322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chemeClr val="tx1"/>
          </a:buClr>
          <a:buSzPct val="75000"/>
          <a:defRPr sz="1800" dirty="0" err="1" smtClean="0">
            <a:ea typeface="Swagger" pitchFamily="2" charset="0"/>
          </a:defRPr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zu9_Chartpool_20150608.pptx" id="{B1452720-7520-4D9E-B9ED-20AEF7CACA91}" vid="{0A44F166-3C81-41C7-882D-66DB7ABEEA43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T_MASTER_16-9_EN_20150828</Template>
  <TotalTime>0</TotalTime>
  <Words>1370</Words>
  <Application>Microsoft Office PowerPoint</Application>
  <PresentationFormat>Benutzerdefiniert</PresentationFormat>
  <Paragraphs>324</Paragraphs>
  <Slides>48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61" baseType="lpstr">
      <vt:lpstr>Arial Unicode MS</vt:lpstr>
      <vt:lpstr>Arial</vt:lpstr>
      <vt:lpstr>Courier New</vt:lpstr>
      <vt:lpstr>Swagger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Telekom 16:9 2015 INT</vt:lpstr>
      <vt:lpstr>think-cell Folie</vt:lpstr>
      <vt:lpstr>Funktionale programmierung mit Vavr und Resilience4j </vt:lpstr>
      <vt:lpstr>Über mich</vt:lpstr>
      <vt:lpstr>WAS macht Funktionale programmierung aus?</vt:lpstr>
      <vt:lpstr>Komposition von FUNKTIONEN</vt:lpstr>
      <vt:lpstr>Was sind FUNKTIONEN höherer ORDNUNG?</vt:lpstr>
      <vt:lpstr>Was sind FUNKTIONEN höherer ORDNUNG?</vt:lpstr>
      <vt:lpstr>Was sind FUNKTIONEN höherer ORDNUNG?</vt:lpstr>
      <vt:lpstr>WAS ist Referentielle Transparenz? </vt:lpstr>
      <vt:lpstr>WAS ist Referentielle Transparenz? </vt:lpstr>
      <vt:lpstr>(PURE) Funktionen ohne Seiteneffekte</vt:lpstr>
      <vt:lpstr>Imperativ vs funktional: Seperation of CONCERNS</vt:lpstr>
      <vt:lpstr>Was sind persistente Datenstrukturen?</vt:lpstr>
      <vt:lpstr>Funktionale PROGRAMMIERUNG mit JAVA 8</vt:lpstr>
      <vt:lpstr>JAVASLANG IST nun VAVR</vt:lpstr>
      <vt:lpstr>Was ist VAVR?</vt:lpstr>
      <vt:lpstr>VAVR: persistente Datenstrukturen</vt:lpstr>
      <vt:lpstr>VAVR: persistente Datenstrukturen</vt:lpstr>
      <vt:lpstr>VAVR: persistente Datenstrukturen</vt:lpstr>
      <vt:lpstr>VAVR: Algebraische Datentypen    </vt:lpstr>
      <vt:lpstr>VAVR: TUPLES   </vt:lpstr>
      <vt:lpstr>VAVR: Try   </vt:lpstr>
      <vt:lpstr>VAVR: EITHER   </vt:lpstr>
      <vt:lpstr>VAVR: Option   </vt:lpstr>
      <vt:lpstr>VAVR: Lazy   </vt:lpstr>
      <vt:lpstr>VAVR: Functions - Currying </vt:lpstr>
      <vt:lpstr>VAVR: Functions - Memoization  </vt:lpstr>
      <vt:lpstr>VAVR: Functions - Lifting   </vt:lpstr>
      <vt:lpstr>VAVR: PATTERN MATCHING   </vt:lpstr>
      <vt:lpstr>VAVR: PATTERN MATCHING   </vt:lpstr>
      <vt:lpstr>VAVR: PATTERN MATCHING   </vt:lpstr>
      <vt:lpstr>Was ist Resilience4j?</vt:lpstr>
      <vt:lpstr>Resilience4j: CIRCUITBREAKER</vt:lpstr>
      <vt:lpstr>Resilience4j: CIRCUITBREAKER</vt:lpstr>
      <vt:lpstr>Resilience4j: FUNKTION höherer ORDNUNG</vt:lpstr>
      <vt:lpstr>Resilience4j: CIRCUITBREAKER METRICS</vt:lpstr>
      <vt:lpstr>Resilience4j: CIRCUITBREAKER EVENTS</vt:lpstr>
      <vt:lpstr>Resilience4j: CIRCUITBREAKER RXjava2</vt:lpstr>
      <vt:lpstr>Resilience4j: RETRY</vt:lpstr>
      <vt:lpstr>Resilience4j: Ratelimiter</vt:lpstr>
      <vt:lpstr>Resilience4j: Ratelimiter</vt:lpstr>
      <vt:lpstr>Resilience4j: BULKHEAD</vt:lpstr>
      <vt:lpstr>Resilience4j: TIMER</vt:lpstr>
      <vt:lpstr>Resilience4j: Spring Boot</vt:lpstr>
      <vt:lpstr>Resilience4j: Spring Boot – CONFIGURATION</vt:lpstr>
      <vt:lpstr>Resilience4j: Spring Boot – Health</vt:lpstr>
      <vt:lpstr>Resilience4j: Spring Boot – METRIKEN</vt:lpstr>
      <vt:lpstr>Resilience4j: Spring Boot – EVENTS</vt:lpstr>
      <vt:lpstr>PowerPoint-Präsentation</vt:lpstr>
    </vt:vector>
  </TitlesOfParts>
  <Company>Detecon International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Powerpoint Master Format 16:9</dc:title>
  <dc:creator>dtc102415</dc:creator>
  <cp:lastModifiedBy>Winkler, Robert</cp:lastModifiedBy>
  <cp:revision>492</cp:revision>
  <dcterms:created xsi:type="dcterms:W3CDTF">2016-08-19T15:43:19Z</dcterms:created>
  <dcterms:modified xsi:type="dcterms:W3CDTF">2017-08-24T08:08:05Z</dcterms:modified>
</cp:coreProperties>
</file>